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s/slide47.xml" ContentType="application/vnd.openxmlformats-officedocument.presentationml.slide+xml"/>
  <Override PartName="/ppt/slides/slide56.xml" ContentType="application/vnd.openxmlformats-officedocument.presentationml.slide+xml"/>
  <Override PartName="/ppt/slides/slide58.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s/slide45.xml" ContentType="application/vnd.openxmlformats-officedocument.presentationml.slide+xml"/>
  <Override PartName="/ppt/slides/slide54.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slides/slide5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49.xml" ContentType="application/vnd.openxmlformats-officedocument.presentationml.slide+xml"/>
  <Override PartName="/ppt/slides/slide5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Layouts/slideLayout3.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0.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2"/>
  </p:notesMasterIdLst>
  <p:sldIdLst>
    <p:sldId id="319" r:id="rId2"/>
    <p:sldId id="379" r:id="rId3"/>
    <p:sldId id="283" r:id="rId4"/>
    <p:sldId id="288" r:id="rId5"/>
    <p:sldId id="290" r:id="rId6"/>
    <p:sldId id="258" r:id="rId7"/>
    <p:sldId id="390" r:id="rId8"/>
    <p:sldId id="271" r:id="rId9"/>
    <p:sldId id="312" r:id="rId10"/>
    <p:sldId id="313" r:id="rId11"/>
    <p:sldId id="272" r:id="rId12"/>
    <p:sldId id="317" r:id="rId13"/>
    <p:sldId id="367" r:id="rId14"/>
    <p:sldId id="330" r:id="rId15"/>
    <p:sldId id="342" r:id="rId16"/>
    <p:sldId id="259" r:id="rId17"/>
    <p:sldId id="331" r:id="rId18"/>
    <p:sldId id="332" r:id="rId19"/>
    <p:sldId id="362" r:id="rId20"/>
    <p:sldId id="333" r:id="rId21"/>
    <p:sldId id="334" r:id="rId22"/>
    <p:sldId id="335" r:id="rId23"/>
    <p:sldId id="336" r:id="rId24"/>
    <p:sldId id="337" r:id="rId25"/>
    <p:sldId id="338" r:id="rId26"/>
    <p:sldId id="339" r:id="rId27"/>
    <p:sldId id="340" r:id="rId28"/>
    <p:sldId id="268" r:id="rId29"/>
    <p:sldId id="311" r:id="rId30"/>
    <p:sldId id="393" r:id="rId31"/>
    <p:sldId id="396" r:id="rId32"/>
    <p:sldId id="369" r:id="rId33"/>
    <p:sldId id="273" r:id="rId34"/>
    <p:sldId id="384" r:id="rId35"/>
    <p:sldId id="346" r:id="rId36"/>
    <p:sldId id="383" r:id="rId37"/>
    <p:sldId id="349" r:id="rId38"/>
    <p:sldId id="350" r:id="rId39"/>
    <p:sldId id="348" r:id="rId40"/>
    <p:sldId id="351" r:id="rId41"/>
    <p:sldId id="386" r:id="rId42"/>
    <p:sldId id="387" r:id="rId43"/>
    <p:sldId id="391" r:id="rId44"/>
    <p:sldId id="385" r:id="rId45"/>
    <p:sldId id="356" r:id="rId46"/>
    <p:sldId id="352" r:id="rId47"/>
    <p:sldId id="376" r:id="rId48"/>
    <p:sldId id="354" r:id="rId49"/>
    <p:sldId id="355" r:id="rId50"/>
    <p:sldId id="353" r:id="rId51"/>
    <p:sldId id="360" r:id="rId52"/>
    <p:sldId id="365" r:id="rId53"/>
    <p:sldId id="358" r:id="rId54"/>
    <p:sldId id="359" r:id="rId55"/>
    <p:sldId id="373" r:id="rId56"/>
    <p:sldId id="372" r:id="rId57"/>
    <p:sldId id="375" r:id="rId58"/>
    <p:sldId id="374" r:id="rId59"/>
    <p:sldId id="357" r:id="rId60"/>
    <p:sldId id="291" r:id="rId6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p:cViewPr varScale="1">
        <p:scale>
          <a:sx n="68" d="100"/>
          <a:sy n="68" d="100"/>
        </p:scale>
        <p:origin x="-1446" y="-96"/>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643C17C-089A-4D90-BA87-31C6893B1F2C}" type="datetimeFigureOut">
              <a:rPr lang="en-US" smtClean="0"/>
              <a:pPr/>
              <a:t>11/16/2018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F5699E3-0263-4C79-B9FB-8EED9113CDCA}"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p:cNvSpPr>
            <a:spLocks noGrp="1" noChangeArrowheads="1"/>
          </p:cNvSpPr>
          <p:nvPr>
            <p:ph type="sldNum" sz="quarter" idx="5"/>
          </p:nvPr>
        </p:nvSpPr>
        <p:spPr>
          <a:noFill/>
        </p:spPr>
        <p:txBody>
          <a:bodyPr/>
          <a:lstStyle/>
          <a:p>
            <a:fld id="{D48701F5-F803-4CB0-ACA9-D9AFDC504DFA}" type="slidenum">
              <a:rPr lang="zh-TW" altLang="en-US" smtClean="0"/>
              <a:pPr/>
              <a:t>30</a:t>
            </a:fld>
            <a:endParaRPr lang="en-US" altLang="zh-TW" smtClean="0"/>
          </a:p>
        </p:txBody>
      </p:sp>
      <p:sp>
        <p:nvSpPr>
          <p:cNvPr id="81923" name="Rectangle 2"/>
          <p:cNvSpPr>
            <a:spLocks noGrp="1" noRot="1" noChangeAspect="1" noChangeArrowheads="1" noTextEdit="1"/>
          </p:cNvSpPr>
          <p:nvPr>
            <p:ph type="sldImg"/>
          </p:nvPr>
        </p:nvSpPr>
        <p:spPr>
          <a:ln/>
        </p:spPr>
      </p:sp>
      <p:sp>
        <p:nvSpPr>
          <p:cNvPr id="81924" name="Rectangle 3"/>
          <p:cNvSpPr>
            <a:spLocks noGrp="1" noChangeArrowheads="1"/>
          </p:cNvSpPr>
          <p:nvPr>
            <p:ph type="body" idx="1"/>
          </p:nvPr>
        </p:nvSpPr>
        <p:spPr>
          <a:noFill/>
          <a:ln/>
        </p:spPr>
        <p:txBody>
          <a:bodyPr/>
          <a:lstStyle/>
          <a:p>
            <a:pPr eaLnBrk="1" hangingPunct="1"/>
            <a:endParaRPr lang="zh-TW" altLang="en-US"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p:cNvSpPr>
            <a:spLocks noGrp="1" noChangeArrowheads="1"/>
          </p:cNvSpPr>
          <p:nvPr>
            <p:ph type="sldNum" sz="quarter" idx="5"/>
          </p:nvPr>
        </p:nvSpPr>
        <p:spPr>
          <a:noFill/>
        </p:spPr>
        <p:txBody>
          <a:bodyPr/>
          <a:lstStyle/>
          <a:p>
            <a:fld id="{05B57CA7-CEF5-456A-9287-0E595EFEA0D0}" type="slidenum">
              <a:rPr lang="zh-TW" altLang="en-US" smtClean="0"/>
              <a:pPr/>
              <a:t>31</a:t>
            </a:fld>
            <a:endParaRPr lang="en-US" altLang="zh-TW" smtClean="0"/>
          </a:p>
        </p:txBody>
      </p:sp>
      <p:sp>
        <p:nvSpPr>
          <p:cNvPr id="82947" name="Rectangle 2"/>
          <p:cNvSpPr>
            <a:spLocks noGrp="1" noRot="1" noChangeAspect="1" noChangeArrowheads="1" noTextEdit="1"/>
          </p:cNvSpPr>
          <p:nvPr>
            <p:ph type="sldImg"/>
          </p:nvPr>
        </p:nvSpPr>
        <p:spPr>
          <a:ln/>
        </p:spPr>
      </p:sp>
      <p:sp>
        <p:nvSpPr>
          <p:cNvPr id="82948" name="Rectangle 3"/>
          <p:cNvSpPr>
            <a:spLocks noGrp="1" noChangeArrowheads="1"/>
          </p:cNvSpPr>
          <p:nvPr>
            <p:ph type="body" idx="1"/>
          </p:nvPr>
        </p:nvSpPr>
        <p:spPr>
          <a:noFill/>
          <a:ln/>
        </p:spPr>
        <p:txBody>
          <a:bodyPr/>
          <a:lstStyle/>
          <a:p>
            <a:pPr eaLnBrk="1" hangingPunct="1"/>
            <a:endParaRPr lang="zh-TW" altLang="en-US" smtClean="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06AC951E-4B08-4EA4-BE8D-0EDCD120A739}" type="datetimeFigureOut">
              <a:rPr lang="en-US" smtClean="0"/>
              <a:pPr/>
              <a:t>11/16/2018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A894A2B-D501-402F-B241-7DD277C5E744}"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6AC951E-4B08-4EA4-BE8D-0EDCD120A739}" type="datetimeFigureOut">
              <a:rPr lang="en-US" smtClean="0"/>
              <a:pPr/>
              <a:t>11/16/2018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A894A2B-D501-402F-B241-7DD277C5E744}"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6AC951E-4B08-4EA4-BE8D-0EDCD120A739}" type="datetimeFigureOut">
              <a:rPr lang="en-US" smtClean="0"/>
              <a:pPr/>
              <a:t>11/16/2018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A894A2B-D501-402F-B241-7DD277C5E744}"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6AC951E-4B08-4EA4-BE8D-0EDCD120A739}" type="datetimeFigureOut">
              <a:rPr lang="en-US" smtClean="0"/>
              <a:pPr/>
              <a:t>11/16/2018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A894A2B-D501-402F-B241-7DD277C5E744}"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6AC951E-4B08-4EA4-BE8D-0EDCD120A739}" type="datetimeFigureOut">
              <a:rPr lang="en-US" smtClean="0"/>
              <a:pPr/>
              <a:t>11/16/2018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A894A2B-D501-402F-B241-7DD277C5E744}"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06AC951E-4B08-4EA4-BE8D-0EDCD120A739}" type="datetimeFigureOut">
              <a:rPr lang="en-US" smtClean="0"/>
              <a:pPr/>
              <a:t>11/16/2018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A894A2B-D501-402F-B241-7DD277C5E744}"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06AC951E-4B08-4EA4-BE8D-0EDCD120A739}" type="datetimeFigureOut">
              <a:rPr lang="en-US" smtClean="0"/>
              <a:pPr/>
              <a:t>11/16/2018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A894A2B-D501-402F-B241-7DD277C5E744}"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06AC951E-4B08-4EA4-BE8D-0EDCD120A739}" type="datetimeFigureOut">
              <a:rPr lang="en-US" smtClean="0"/>
              <a:pPr/>
              <a:t>11/16/2018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A894A2B-D501-402F-B241-7DD277C5E744}"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6AC951E-4B08-4EA4-BE8D-0EDCD120A739}" type="datetimeFigureOut">
              <a:rPr lang="en-US" smtClean="0"/>
              <a:pPr/>
              <a:t>11/16/2018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A894A2B-D501-402F-B241-7DD277C5E744}"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6AC951E-4B08-4EA4-BE8D-0EDCD120A739}" type="datetimeFigureOut">
              <a:rPr lang="en-US" smtClean="0"/>
              <a:pPr/>
              <a:t>11/16/2018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A894A2B-D501-402F-B241-7DD277C5E744}"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6AC951E-4B08-4EA4-BE8D-0EDCD120A739}" type="datetimeFigureOut">
              <a:rPr lang="en-US" smtClean="0"/>
              <a:pPr/>
              <a:t>11/16/2018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A894A2B-D501-402F-B241-7DD277C5E744}"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6AC951E-4B08-4EA4-BE8D-0EDCD120A739}" type="datetimeFigureOut">
              <a:rPr lang="en-US" smtClean="0"/>
              <a:pPr/>
              <a:t>11/16/2018</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A894A2B-D501-402F-B241-7DD277C5E744}"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8194" name="Picture 2" descr="Related image"/>
          <p:cNvPicPr>
            <a:picLocks noChangeAspect="1" noChangeArrowheads="1"/>
          </p:cNvPicPr>
          <p:nvPr/>
        </p:nvPicPr>
        <p:blipFill>
          <a:blip r:embed="rId2"/>
          <a:srcRect/>
          <a:stretch>
            <a:fillRect/>
          </a:stretch>
        </p:blipFill>
        <p:spPr bwMode="auto">
          <a:xfrm>
            <a:off x="0" y="0"/>
            <a:ext cx="9144000" cy="6858000"/>
          </a:xfrm>
          <a:prstGeom prst="rect">
            <a:avLst/>
          </a:prstGeom>
          <a:noFill/>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71682" name="Picture 2" descr="Related image"/>
          <p:cNvPicPr>
            <a:picLocks noChangeAspect="1" noChangeArrowheads="1"/>
          </p:cNvPicPr>
          <p:nvPr/>
        </p:nvPicPr>
        <p:blipFill>
          <a:blip r:embed="rId2"/>
          <a:srcRect/>
          <a:stretch>
            <a:fillRect/>
          </a:stretch>
        </p:blipFill>
        <p:spPr bwMode="auto">
          <a:xfrm>
            <a:off x="0" y="0"/>
            <a:ext cx="9144000" cy="6858000"/>
          </a:xfrm>
          <a:prstGeom prst="rect">
            <a:avLst/>
          </a:prstGeom>
          <a:noFill/>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Picture 2" descr="Related image"/>
          <p:cNvPicPr>
            <a:picLocks noChangeAspect="1" noChangeArrowheads="1"/>
          </p:cNvPicPr>
          <p:nvPr/>
        </p:nvPicPr>
        <p:blipFill>
          <a:blip r:embed="rId2"/>
          <a:srcRect/>
          <a:stretch>
            <a:fillRect/>
          </a:stretch>
        </p:blipFill>
        <p:spPr bwMode="auto">
          <a:xfrm>
            <a:off x="0" y="0"/>
            <a:ext cx="9144000" cy="6858000"/>
          </a:xfrm>
          <a:prstGeom prst="rect">
            <a:avLst/>
          </a:prstGeom>
          <a:noFill/>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5122" name="AutoShape 2" descr="Image result for multimedia audio compression techniques- images,photos"/>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5124" name="AutoShape 4" descr="Image result for multimedia audio compression techniques- images,photos"/>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5126" name="Picture 6" descr="Image result for multimedia audio compression techniques- images,photos"/>
          <p:cNvPicPr>
            <a:picLocks noChangeAspect="1" noChangeArrowheads="1"/>
          </p:cNvPicPr>
          <p:nvPr/>
        </p:nvPicPr>
        <p:blipFill>
          <a:blip r:embed="rId2"/>
          <a:srcRect/>
          <a:stretch>
            <a:fillRect/>
          </a:stretch>
        </p:blipFill>
        <p:spPr bwMode="auto">
          <a:xfrm>
            <a:off x="0" y="0"/>
            <a:ext cx="9144000" cy="6858000"/>
          </a:xfrm>
          <a:prstGeom prst="rect">
            <a:avLst/>
          </a:prstGeom>
          <a:noFill/>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55298" name="Picture 2" descr="Image result for multimedia audio compression techniques- images,photos"/>
          <p:cNvPicPr>
            <a:picLocks noChangeAspect="1" noChangeArrowheads="1"/>
          </p:cNvPicPr>
          <p:nvPr/>
        </p:nvPicPr>
        <p:blipFill>
          <a:blip r:embed="rId2"/>
          <a:srcRect/>
          <a:stretch>
            <a:fillRect/>
          </a:stretch>
        </p:blipFill>
        <p:spPr bwMode="auto">
          <a:xfrm>
            <a:off x="0" y="0"/>
            <a:ext cx="9144000" cy="6858000"/>
          </a:xfrm>
          <a:prstGeom prst="rect">
            <a:avLst/>
          </a:prstGeom>
          <a:noFill/>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026" name="Picture 2" descr=" There are mainly two types of audio compression show&#10;below:&#10;1)Lossy Compression(MP3)&#10;2)Lossless Compression(Winzip)&#10; "/>
          <p:cNvPicPr>
            <a:picLocks noChangeAspect="1" noChangeArrowheads="1"/>
          </p:cNvPicPr>
          <p:nvPr/>
        </p:nvPicPr>
        <p:blipFill>
          <a:blip r:embed="rId2"/>
          <a:srcRect/>
          <a:stretch>
            <a:fillRect/>
          </a:stretch>
        </p:blipFill>
        <p:spPr bwMode="auto">
          <a:xfrm>
            <a:off x="-152400" y="0"/>
            <a:ext cx="9296400" cy="6858000"/>
          </a:xfrm>
          <a:prstGeom prst="rect">
            <a:avLst/>
          </a:prstGeom>
          <a:noFill/>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67586" name="Picture 2" descr="Audio compression&#10;Diagram for audio decompression&#10;12&#10; "/>
          <p:cNvPicPr>
            <a:picLocks noChangeAspect="1" noChangeArrowheads="1"/>
          </p:cNvPicPr>
          <p:nvPr/>
        </p:nvPicPr>
        <p:blipFill>
          <a:blip r:embed="rId2"/>
          <a:srcRect/>
          <a:stretch>
            <a:fillRect/>
          </a:stretch>
        </p:blipFill>
        <p:spPr bwMode="auto">
          <a:xfrm>
            <a:off x="0" y="0"/>
            <a:ext cx="9144000" cy="6858000"/>
          </a:xfrm>
          <a:prstGeom prst="rect">
            <a:avLst/>
          </a:prstGeom>
          <a:noFill/>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6146" name="Picture 2" descr="Related image"/>
          <p:cNvPicPr>
            <a:picLocks noChangeAspect="1" noChangeArrowheads="1"/>
          </p:cNvPicPr>
          <p:nvPr/>
        </p:nvPicPr>
        <p:blipFill>
          <a:blip r:embed="rId2"/>
          <a:srcRect/>
          <a:stretch>
            <a:fillRect/>
          </a:stretch>
        </p:blipFill>
        <p:spPr bwMode="auto">
          <a:xfrm>
            <a:off x="0" y="0"/>
            <a:ext cx="9144000" cy="6858000"/>
          </a:xfrm>
          <a:prstGeom prst="rect">
            <a:avLst/>
          </a:prstGeom>
          <a:noFill/>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57346" name="Picture 2" descr="• A compression technique that does not decompress data&#10;back to 100% of the original.&#10;• Lossy methods provide high degrees..."/>
          <p:cNvPicPr>
            <a:picLocks noChangeAspect="1" noChangeArrowheads="1"/>
          </p:cNvPicPr>
          <p:nvPr/>
        </p:nvPicPr>
        <p:blipFill>
          <a:blip r:embed="rId2"/>
          <a:srcRect/>
          <a:stretch>
            <a:fillRect/>
          </a:stretch>
        </p:blipFill>
        <p:spPr bwMode="auto">
          <a:xfrm>
            <a:off x="0" y="0"/>
            <a:ext cx="9144000" cy="6858000"/>
          </a:xfrm>
          <a:prstGeom prst="rect">
            <a:avLst/>
          </a:prstGeom>
          <a:noFill/>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58370" name="Picture 2" descr="• A compression technique that decompresses&#10;data back to its original form without any loss.&#10;• The decompressed file and t..."/>
          <p:cNvPicPr>
            <a:picLocks noChangeAspect="1" noChangeArrowheads="1"/>
          </p:cNvPicPr>
          <p:nvPr/>
        </p:nvPicPr>
        <p:blipFill>
          <a:blip r:embed="rId2"/>
          <a:srcRect/>
          <a:stretch>
            <a:fillRect/>
          </a:stretch>
        </p:blipFill>
        <p:spPr bwMode="auto">
          <a:xfrm>
            <a:off x="0" y="0"/>
            <a:ext cx="9144000" cy="6858000"/>
          </a:xfrm>
          <a:prstGeom prst="rect">
            <a:avLst/>
          </a:prstGeom>
          <a:noFill/>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4034" name="Picture 2" descr="Related image"/>
          <p:cNvPicPr>
            <a:picLocks noChangeAspect="1" noChangeArrowheads="1"/>
          </p:cNvPicPr>
          <p:nvPr/>
        </p:nvPicPr>
        <p:blipFill>
          <a:blip r:embed="rId2"/>
          <a:srcRect/>
          <a:stretch>
            <a:fillRect/>
          </a:stretch>
        </p:blipFill>
        <p:spPr bwMode="auto">
          <a:xfrm>
            <a:off x="0" y="-1"/>
            <a:ext cx="9144000" cy="6858001"/>
          </a:xfrm>
          <a:prstGeom prst="rect">
            <a:avLst/>
          </a:prstGeom>
          <a:noFill/>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1986" name="Picture 2" descr="Image result for multimedia audio compression techniques- images,photos"/>
          <p:cNvPicPr>
            <a:picLocks noChangeAspect="1" noChangeArrowheads="1"/>
          </p:cNvPicPr>
          <p:nvPr/>
        </p:nvPicPr>
        <p:blipFill>
          <a:blip r:embed="rId2"/>
          <a:srcRect/>
          <a:stretch>
            <a:fillRect/>
          </a:stretch>
        </p:blipFill>
        <p:spPr bwMode="auto">
          <a:xfrm>
            <a:off x="0" y="0"/>
            <a:ext cx="9144000" cy="6858000"/>
          </a:xfrm>
          <a:prstGeom prst="rect">
            <a:avLst/>
          </a:prstGeom>
          <a:noFill/>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59394" name="Picture 2" descr="• Lossless audio files typically require more storage&#10;space than Lossy encoded ones.&#10;• However this type of format is ofte..."/>
          <p:cNvPicPr>
            <a:picLocks noChangeAspect="1" noChangeArrowheads="1"/>
          </p:cNvPicPr>
          <p:nvPr/>
        </p:nvPicPr>
        <p:blipFill>
          <a:blip r:embed="rId2"/>
          <a:srcRect/>
          <a:stretch>
            <a:fillRect/>
          </a:stretch>
        </p:blipFill>
        <p:spPr bwMode="auto">
          <a:xfrm>
            <a:off x="-152400" y="0"/>
            <a:ext cx="9296400" cy="6858000"/>
          </a:xfrm>
          <a:prstGeom prst="rect">
            <a:avLst/>
          </a:prstGeom>
          <a:noFill/>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60418" name="Picture 2" descr=" For lossy compression:&#10;• Nero AAC Codec (Nero “advanced audio coding”&#10;codec): It was developed and distributed by Nero A..."/>
          <p:cNvPicPr>
            <a:picLocks noChangeAspect="1" noChangeArrowheads="1"/>
          </p:cNvPicPr>
          <p:nvPr/>
        </p:nvPicPr>
        <p:blipFill>
          <a:blip r:embed="rId2"/>
          <a:srcRect/>
          <a:stretch>
            <a:fillRect/>
          </a:stretch>
        </p:blipFill>
        <p:spPr bwMode="auto">
          <a:xfrm>
            <a:off x="0" y="0"/>
            <a:ext cx="9144000" cy="6858000"/>
          </a:xfrm>
          <a:prstGeom prst="rect">
            <a:avLst/>
          </a:prstGeom>
          <a:noFill/>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61442" name="Picture 2" descr=" For lossless compression&#10;• LPAC (Lossless predictive audio compression):is an&#10;improved lossless audio compression algori..."/>
          <p:cNvPicPr>
            <a:picLocks noChangeAspect="1" noChangeArrowheads="1"/>
          </p:cNvPicPr>
          <p:nvPr/>
        </p:nvPicPr>
        <p:blipFill>
          <a:blip r:embed="rId2"/>
          <a:srcRect/>
          <a:stretch>
            <a:fillRect/>
          </a:stretch>
        </p:blipFill>
        <p:spPr bwMode="auto">
          <a:xfrm>
            <a:off x="0" y="0"/>
            <a:ext cx="9144000" cy="6858000"/>
          </a:xfrm>
          <a:prstGeom prst="rect">
            <a:avLst/>
          </a:prstGeom>
          <a:noFill/>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62466" name="Picture 2" descr=" Moving Picture Experts Group&#10; Aim to create standards relating to synchronized&#10; audio and video compression&#10; MPEG-1&#10;..."/>
          <p:cNvPicPr>
            <a:picLocks noChangeAspect="1" noChangeArrowheads="1"/>
          </p:cNvPicPr>
          <p:nvPr/>
        </p:nvPicPr>
        <p:blipFill>
          <a:blip r:embed="rId2"/>
          <a:srcRect/>
          <a:stretch>
            <a:fillRect/>
          </a:stretch>
        </p:blipFill>
        <p:spPr bwMode="auto">
          <a:xfrm>
            <a:off x="0" y="0"/>
            <a:ext cx="9144000" cy="6858000"/>
          </a:xfrm>
          <a:prstGeom prst="rect">
            <a:avLst/>
          </a:prstGeom>
          <a:noFill/>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63490" name="Picture 2" descr="◦ Hearing threshold level – a function of frequency&#10;◦ Any frequency components below the threshold will&#10;not be perceived b..."/>
          <p:cNvPicPr>
            <a:picLocks noChangeAspect="1" noChangeArrowheads="1"/>
          </p:cNvPicPr>
          <p:nvPr/>
        </p:nvPicPr>
        <p:blipFill>
          <a:blip r:embed="rId2"/>
          <a:srcRect/>
          <a:stretch>
            <a:fillRect/>
          </a:stretch>
        </p:blipFill>
        <p:spPr bwMode="auto">
          <a:xfrm>
            <a:off x="0" y="0"/>
            <a:ext cx="9144000" cy="6858000"/>
          </a:xfrm>
          <a:prstGeom prst="rect">
            <a:avLst/>
          </a:prstGeom>
          <a:noFill/>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64514" name="Picture 2" descr="Audio compression"/>
          <p:cNvPicPr>
            <a:picLocks noChangeAspect="1" noChangeArrowheads="1"/>
          </p:cNvPicPr>
          <p:nvPr/>
        </p:nvPicPr>
        <p:blipFill>
          <a:blip r:embed="rId2"/>
          <a:srcRect/>
          <a:stretch>
            <a:fillRect/>
          </a:stretch>
        </p:blipFill>
        <p:spPr bwMode="auto">
          <a:xfrm>
            <a:off x="0" y="0"/>
            <a:ext cx="8991600" cy="6858000"/>
          </a:xfrm>
          <a:prstGeom prst="rect">
            <a:avLst/>
          </a:prstGeom>
          <a:noFill/>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65538" name="Picture 2" descr="Audio compression"/>
          <p:cNvPicPr>
            <a:picLocks noChangeAspect="1" noChangeArrowheads="1"/>
          </p:cNvPicPr>
          <p:nvPr/>
        </p:nvPicPr>
        <p:blipFill>
          <a:blip r:embed="rId2"/>
          <a:srcRect/>
          <a:stretch>
            <a:fillRect/>
          </a:stretch>
        </p:blipFill>
        <p:spPr bwMode="auto">
          <a:xfrm>
            <a:off x="0" y="0"/>
            <a:ext cx="9144000" cy="6858000"/>
          </a:xfrm>
          <a:prstGeom prst="rect">
            <a:avLst/>
          </a:prstGeom>
          <a:noFill/>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66562" name="Picture 2" descr="Audio compression"/>
          <p:cNvPicPr>
            <a:picLocks noChangeAspect="1" noChangeArrowheads="1"/>
          </p:cNvPicPr>
          <p:nvPr/>
        </p:nvPicPr>
        <p:blipFill>
          <a:blip r:embed="rId2"/>
          <a:srcRect/>
          <a:stretch>
            <a:fillRect/>
          </a:stretch>
        </p:blipFill>
        <p:spPr bwMode="auto">
          <a:xfrm>
            <a:off x="0" y="0"/>
            <a:ext cx="9144000" cy="6858000"/>
          </a:xfrm>
          <a:prstGeom prst="rect">
            <a:avLst/>
          </a:prstGeom>
          <a:noFill/>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25602" name="Picture 2" descr="Related image"/>
          <p:cNvPicPr>
            <a:picLocks noChangeAspect="1" noChangeArrowheads="1"/>
          </p:cNvPicPr>
          <p:nvPr/>
        </p:nvPicPr>
        <p:blipFill>
          <a:blip r:embed="rId2"/>
          <a:srcRect/>
          <a:stretch>
            <a:fillRect/>
          </a:stretch>
        </p:blipFill>
        <p:spPr bwMode="auto">
          <a:xfrm>
            <a:off x="1" y="0"/>
            <a:ext cx="9744052" cy="6858000"/>
          </a:xfrm>
          <a:prstGeom prst="rect">
            <a:avLst/>
          </a:prstGeom>
          <a:noFill/>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69634" name="Picture 2" descr="Related image"/>
          <p:cNvPicPr>
            <a:picLocks noChangeAspect="1" noChangeArrowheads="1"/>
          </p:cNvPicPr>
          <p:nvPr/>
        </p:nvPicPr>
        <p:blipFill>
          <a:blip r:embed="rId2"/>
          <a:srcRect/>
          <a:stretch>
            <a:fillRect/>
          </a:stretch>
        </p:blipFill>
        <p:spPr bwMode="auto">
          <a:xfrm>
            <a:off x="0" y="0"/>
            <a:ext cx="9144000" cy="6858000"/>
          </a:xfrm>
          <a:prstGeom prst="rect">
            <a:avLst/>
          </a:prstGeom>
          <a:noFill/>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3010" name="Picture 2" descr="Image result for multimedia audio compression techniques- images,photos"/>
          <p:cNvPicPr>
            <a:picLocks noChangeAspect="1" noChangeArrowheads="1"/>
          </p:cNvPicPr>
          <p:nvPr/>
        </p:nvPicPr>
        <p:blipFill>
          <a:blip r:embed="rId2"/>
          <a:srcRect/>
          <a:stretch>
            <a:fillRect/>
          </a:stretch>
        </p:blipFill>
        <p:spPr bwMode="auto">
          <a:xfrm>
            <a:off x="0" y="-1"/>
            <a:ext cx="9372600" cy="6858001"/>
          </a:xfrm>
          <a:prstGeom prst="rect">
            <a:avLst/>
          </a:prstGeom>
          <a:noFill/>
        </p:spPr>
      </p:pic>
      <p:sp>
        <p:nvSpPr>
          <p:cNvPr id="5" name="Rounded Rectangle 4"/>
          <p:cNvSpPr/>
          <p:nvPr/>
        </p:nvSpPr>
        <p:spPr>
          <a:xfrm>
            <a:off x="0" y="6248400"/>
            <a:ext cx="9372600" cy="609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7" name="Text Box 2"/>
          <p:cNvSpPr txBox="1">
            <a:spLocks noChangeArrowheads="1"/>
          </p:cNvSpPr>
          <p:nvPr/>
        </p:nvSpPr>
        <p:spPr bwMode="auto">
          <a:xfrm>
            <a:off x="2286000" y="381000"/>
            <a:ext cx="4799013" cy="769938"/>
          </a:xfrm>
          <a:prstGeom prst="rect">
            <a:avLst/>
          </a:prstGeom>
          <a:noFill/>
          <a:ln w="9525">
            <a:noFill/>
            <a:miter lim="800000"/>
            <a:headEnd/>
            <a:tailEnd/>
          </a:ln>
        </p:spPr>
        <p:txBody>
          <a:bodyPr wrap="none">
            <a:spAutoFit/>
          </a:bodyPr>
          <a:lstStyle/>
          <a:p>
            <a:pPr>
              <a:defRPr/>
            </a:pPr>
            <a:r>
              <a:rPr lang="en-US" altLang="zh-TW" sz="4400" u="dbl" dirty="0">
                <a:solidFill>
                  <a:srgbClr val="0000FF"/>
                </a:solidFill>
                <a:latin typeface="Times New Roman" pitchFamily="18" charset="0"/>
                <a:ea typeface="PMingLiU" pitchFamily="18" charset="-120"/>
              </a:rPr>
              <a:t>Audio compression</a:t>
            </a:r>
          </a:p>
        </p:txBody>
      </p:sp>
      <p:sp>
        <p:nvSpPr>
          <p:cNvPr id="45059" name="Rectangle 3"/>
          <p:cNvSpPr>
            <a:spLocks noChangeArrowheads="1"/>
          </p:cNvSpPr>
          <p:nvPr/>
        </p:nvSpPr>
        <p:spPr bwMode="auto">
          <a:xfrm>
            <a:off x="0" y="1600200"/>
            <a:ext cx="8915400" cy="4400550"/>
          </a:xfrm>
          <a:prstGeom prst="rect">
            <a:avLst/>
          </a:prstGeom>
          <a:solidFill>
            <a:schemeClr val="bg1"/>
          </a:solidFill>
          <a:ln w="9525">
            <a:noFill/>
            <a:miter lim="800000"/>
            <a:headEnd/>
            <a:tailEnd/>
          </a:ln>
        </p:spPr>
        <p:txBody>
          <a:bodyPr>
            <a:spAutoFit/>
          </a:bodyPr>
          <a:lstStyle/>
          <a:p>
            <a:pPr algn="just"/>
            <a:r>
              <a:rPr lang="en-US" altLang="zh-TW" sz="4000" b="0">
                <a:solidFill>
                  <a:srgbClr val="FF0066"/>
                </a:solidFill>
                <a:latin typeface="Times New Roman" pitchFamily="18" charset="0"/>
                <a:ea typeface="PMingLiU" pitchFamily="18" charset="-120"/>
              </a:rPr>
              <a:t>Audio compression can be used for speech or music</a:t>
            </a:r>
            <a:r>
              <a:rPr lang="en-US" altLang="zh-TW" sz="4000" b="0">
                <a:solidFill>
                  <a:srgbClr val="800000"/>
                </a:solidFill>
                <a:latin typeface="Times New Roman" pitchFamily="18" charset="0"/>
                <a:ea typeface="PMingLiU" pitchFamily="18" charset="-120"/>
              </a:rPr>
              <a:t>. For speech we need to compress a 64 kHz digitized signal, while for music we need to compress a 1.411 MHz signal</a:t>
            </a:r>
            <a:r>
              <a:rPr lang="en-US" altLang="zh-TW" sz="4000" b="0">
                <a:latin typeface="Times New Roman" pitchFamily="18" charset="0"/>
                <a:ea typeface="PMingLiU" pitchFamily="18" charset="-120"/>
              </a:rPr>
              <a:t>. Two categories of techniques are used for audio compression: </a:t>
            </a:r>
            <a:r>
              <a:rPr lang="en-US" altLang="zh-TW" sz="4000" b="0">
                <a:solidFill>
                  <a:srgbClr val="FF0000"/>
                </a:solidFill>
                <a:latin typeface="Times New Roman" pitchFamily="18" charset="0"/>
                <a:ea typeface="PMingLiU" pitchFamily="18" charset="-120"/>
              </a:rPr>
              <a:t>predictive encoding and perceptual encoding.</a:t>
            </a: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1" name="Text Box 2"/>
          <p:cNvSpPr txBox="1">
            <a:spLocks noChangeArrowheads="1"/>
          </p:cNvSpPr>
          <p:nvPr/>
        </p:nvSpPr>
        <p:spPr bwMode="auto">
          <a:xfrm>
            <a:off x="457200" y="0"/>
            <a:ext cx="4062413" cy="646113"/>
          </a:xfrm>
          <a:prstGeom prst="rect">
            <a:avLst/>
          </a:prstGeom>
          <a:noFill/>
          <a:ln w="9525">
            <a:noFill/>
            <a:miter lim="800000"/>
            <a:headEnd/>
            <a:tailEnd/>
          </a:ln>
        </p:spPr>
        <p:txBody>
          <a:bodyPr wrap="none">
            <a:spAutoFit/>
          </a:bodyPr>
          <a:lstStyle/>
          <a:p>
            <a:pPr>
              <a:defRPr/>
            </a:pPr>
            <a:r>
              <a:rPr lang="en-US" altLang="zh-TW" sz="3600" u="dbl" dirty="0">
                <a:solidFill>
                  <a:srgbClr val="660066"/>
                </a:solidFill>
                <a:latin typeface="Times New Roman" pitchFamily="18" charset="0"/>
                <a:ea typeface="PMingLiU" pitchFamily="18" charset="-120"/>
              </a:rPr>
              <a:t>Predictive encoding</a:t>
            </a:r>
          </a:p>
        </p:txBody>
      </p:sp>
      <p:sp>
        <p:nvSpPr>
          <p:cNvPr id="46083" name="Rectangle 3"/>
          <p:cNvSpPr>
            <a:spLocks noChangeArrowheads="1"/>
          </p:cNvSpPr>
          <p:nvPr/>
        </p:nvSpPr>
        <p:spPr bwMode="auto">
          <a:xfrm>
            <a:off x="228600" y="685800"/>
            <a:ext cx="8915400" cy="2654300"/>
          </a:xfrm>
          <a:prstGeom prst="rect">
            <a:avLst/>
          </a:prstGeom>
          <a:solidFill>
            <a:schemeClr val="bg1"/>
          </a:solidFill>
          <a:ln w="9525">
            <a:noFill/>
            <a:miter lim="800000"/>
            <a:headEnd/>
            <a:tailEnd/>
          </a:ln>
        </p:spPr>
        <p:txBody>
          <a:bodyPr>
            <a:spAutoFit/>
          </a:bodyPr>
          <a:lstStyle/>
          <a:p>
            <a:pPr algn="just"/>
            <a:r>
              <a:rPr lang="en-US" altLang="zh-TW" sz="2800" b="0">
                <a:solidFill>
                  <a:srgbClr val="FF0000"/>
                </a:solidFill>
                <a:latin typeface="Times New Roman" pitchFamily="18" charset="0"/>
                <a:ea typeface="PMingLiU" pitchFamily="18" charset="-120"/>
              </a:rPr>
              <a:t>In predictive encoding, the differences between samples are encoded instead of encoding all the sampled values</a:t>
            </a:r>
            <a:r>
              <a:rPr lang="en-US" altLang="zh-TW" sz="2800" b="0">
                <a:latin typeface="Times New Roman" pitchFamily="18" charset="0"/>
                <a:ea typeface="PMingLiU" pitchFamily="18" charset="-120"/>
              </a:rPr>
              <a:t>. </a:t>
            </a:r>
            <a:r>
              <a:rPr lang="en-US" altLang="zh-TW" sz="2800" b="0">
                <a:solidFill>
                  <a:srgbClr val="00CC00"/>
                </a:solidFill>
                <a:latin typeface="Times New Roman" pitchFamily="18" charset="0"/>
                <a:ea typeface="PMingLiU" pitchFamily="18" charset="-120"/>
              </a:rPr>
              <a:t>This type of compression is normally used for speech. </a:t>
            </a:r>
            <a:r>
              <a:rPr lang="en-US" altLang="zh-TW" sz="2800" b="0">
                <a:latin typeface="Times New Roman" pitchFamily="18" charset="0"/>
                <a:ea typeface="PMingLiU" pitchFamily="18" charset="-120"/>
              </a:rPr>
              <a:t>Several standards have been defined such as GSM (13 kbps), G.729 (8 kbps), and G.723.3 (6.4 or 5.3 kbps). Detailed discussions of these techniques are beyond the scope of this book.</a:t>
            </a:r>
          </a:p>
        </p:txBody>
      </p:sp>
      <p:sp>
        <p:nvSpPr>
          <p:cNvPr id="43013" name="Text Box 4"/>
          <p:cNvSpPr txBox="1">
            <a:spLocks noChangeArrowheads="1"/>
          </p:cNvSpPr>
          <p:nvPr/>
        </p:nvSpPr>
        <p:spPr bwMode="auto">
          <a:xfrm>
            <a:off x="457200" y="3505200"/>
            <a:ext cx="5408613" cy="646113"/>
          </a:xfrm>
          <a:prstGeom prst="rect">
            <a:avLst/>
          </a:prstGeom>
          <a:noFill/>
          <a:ln w="9525">
            <a:noFill/>
            <a:miter lim="800000"/>
            <a:headEnd/>
            <a:tailEnd/>
          </a:ln>
        </p:spPr>
        <p:txBody>
          <a:bodyPr wrap="none">
            <a:spAutoFit/>
          </a:bodyPr>
          <a:lstStyle/>
          <a:p>
            <a:pPr>
              <a:defRPr/>
            </a:pPr>
            <a:r>
              <a:rPr lang="en-US" altLang="zh-TW" sz="3600" u="dbl" dirty="0">
                <a:solidFill>
                  <a:srgbClr val="660066"/>
                </a:solidFill>
                <a:latin typeface="Times New Roman" pitchFamily="18" charset="0"/>
                <a:ea typeface="PMingLiU" pitchFamily="18" charset="-120"/>
              </a:rPr>
              <a:t>Perceptual encoding: MP3</a:t>
            </a:r>
          </a:p>
        </p:txBody>
      </p:sp>
      <p:sp>
        <p:nvSpPr>
          <p:cNvPr id="46085" name="Rectangle 5"/>
          <p:cNvSpPr>
            <a:spLocks noChangeArrowheads="1"/>
          </p:cNvSpPr>
          <p:nvPr/>
        </p:nvSpPr>
        <p:spPr bwMode="auto">
          <a:xfrm>
            <a:off x="0" y="4267200"/>
            <a:ext cx="8915400" cy="2227263"/>
          </a:xfrm>
          <a:prstGeom prst="rect">
            <a:avLst/>
          </a:prstGeom>
          <a:solidFill>
            <a:schemeClr val="bg1"/>
          </a:solidFill>
          <a:ln w="9525">
            <a:noFill/>
            <a:miter lim="800000"/>
            <a:headEnd/>
            <a:tailEnd/>
          </a:ln>
        </p:spPr>
        <p:txBody>
          <a:bodyPr>
            <a:spAutoFit/>
          </a:bodyPr>
          <a:lstStyle/>
          <a:p>
            <a:pPr algn="just"/>
            <a:r>
              <a:rPr lang="en-US" altLang="zh-TW" sz="2800" b="0">
                <a:solidFill>
                  <a:srgbClr val="FF0066"/>
                </a:solidFill>
                <a:latin typeface="Times New Roman" pitchFamily="18" charset="0"/>
                <a:ea typeface="PMingLiU" pitchFamily="18" charset="-120"/>
              </a:rPr>
              <a:t>The most common compression technique used to create CD-quality audio is based on the perceptual encoding technique</a:t>
            </a:r>
            <a:r>
              <a:rPr lang="en-US" altLang="zh-TW" sz="2800" b="0">
                <a:latin typeface="Times New Roman" pitchFamily="18" charset="0"/>
                <a:ea typeface="PMingLiU" pitchFamily="18" charset="-120"/>
              </a:rPr>
              <a:t>. </a:t>
            </a:r>
            <a:r>
              <a:rPr lang="en-US" altLang="zh-TW" sz="2800" b="0">
                <a:solidFill>
                  <a:srgbClr val="0000FF"/>
                </a:solidFill>
                <a:latin typeface="Times New Roman" pitchFamily="18" charset="0"/>
                <a:ea typeface="PMingLiU" pitchFamily="18" charset="-120"/>
              </a:rPr>
              <a:t>This type of audio needs at least 1.411 Mbps, which cannot be sent over the Internet without compression. </a:t>
            </a:r>
            <a:r>
              <a:rPr lang="en-US" altLang="zh-TW" sz="2800" b="0">
                <a:latin typeface="Times New Roman" pitchFamily="18" charset="0"/>
                <a:ea typeface="PMingLiU" pitchFamily="18" charset="-120"/>
              </a:rPr>
              <a:t>MP3 (MPEG audio layer 3) uses this technique.</a:t>
            </a: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20482" name="Picture 2" descr="Image result for multimedia audio compression techniques- images,photos"/>
          <p:cNvPicPr>
            <a:picLocks noChangeAspect="1" noChangeArrowheads="1"/>
          </p:cNvPicPr>
          <p:nvPr/>
        </p:nvPicPr>
        <p:blipFill>
          <a:blip r:embed="rId2"/>
          <a:srcRect/>
          <a:stretch>
            <a:fillRect/>
          </a:stretch>
        </p:blipFill>
        <p:spPr bwMode="auto">
          <a:xfrm>
            <a:off x="0" y="0"/>
            <a:ext cx="9144000" cy="6858000"/>
          </a:xfrm>
          <a:prstGeom prst="rect">
            <a:avLst/>
          </a:prstGeom>
          <a:noFill/>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a:p>
        </p:txBody>
      </p:sp>
      <p:pic>
        <p:nvPicPr>
          <p:cNvPr id="33794" name="Picture 2" descr="Related image"/>
          <p:cNvPicPr>
            <a:picLocks noChangeAspect="1" noChangeArrowheads="1"/>
          </p:cNvPicPr>
          <p:nvPr/>
        </p:nvPicPr>
        <p:blipFill>
          <a:blip r:embed="rId2"/>
          <a:srcRect/>
          <a:stretch>
            <a:fillRect/>
          </a:stretch>
        </p:blipFill>
        <p:spPr bwMode="auto">
          <a:xfrm>
            <a:off x="0" y="0"/>
            <a:ext cx="9144000" cy="6858000"/>
          </a:xfrm>
          <a:prstGeom prst="rect">
            <a:avLst/>
          </a:prstGeom>
          <a:noFill/>
        </p:spPr>
      </p:pic>
      <p:sp>
        <p:nvSpPr>
          <p:cNvPr id="5" name="Rounded Rectangle 4"/>
          <p:cNvSpPr/>
          <p:nvPr/>
        </p:nvSpPr>
        <p:spPr>
          <a:xfrm>
            <a:off x="0" y="6477000"/>
            <a:ext cx="9144000" cy="381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84994" name="Picture 2" descr="Related image"/>
          <p:cNvPicPr>
            <a:picLocks noChangeAspect="1" noChangeArrowheads="1"/>
          </p:cNvPicPr>
          <p:nvPr/>
        </p:nvPicPr>
        <p:blipFill>
          <a:blip r:embed="rId2"/>
          <a:srcRect/>
          <a:stretch>
            <a:fillRect/>
          </a:stretch>
        </p:blipFill>
        <p:spPr bwMode="auto">
          <a:xfrm>
            <a:off x="0" y="0"/>
            <a:ext cx="9144000" cy="6858000"/>
          </a:xfrm>
          <a:prstGeom prst="rect">
            <a:avLst/>
          </a:prstGeom>
          <a:noFill/>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73730" name="Picture 2" descr="Image result for Predictive Encoding technique - PPT , images"/>
          <p:cNvPicPr>
            <a:picLocks noChangeAspect="1" noChangeArrowheads="1"/>
          </p:cNvPicPr>
          <p:nvPr/>
        </p:nvPicPr>
        <p:blipFill>
          <a:blip r:embed="rId2"/>
          <a:srcRect/>
          <a:stretch>
            <a:fillRect/>
          </a:stretch>
        </p:blipFill>
        <p:spPr bwMode="auto">
          <a:xfrm>
            <a:off x="0" y="0"/>
            <a:ext cx="9144000" cy="7010401"/>
          </a:xfrm>
          <a:prstGeom prst="rect">
            <a:avLst/>
          </a:prstGeom>
          <a:noFill/>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83970" name="Picture 2" descr="Related image"/>
          <p:cNvPicPr>
            <a:picLocks noChangeAspect="1" noChangeArrowheads="1"/>
          </p:cNvPicPr>
          <p:nvPr/>
        </p:nvPicPr>
        <p:blipFill>
          <a:blip r:embed="rId2"/>
          <a:srcRect/>
          <a:stretch>
            <a:fillRect/>
          </a:stretch>
        </p:blipFill>
        <p:spPr bwMode="auto">
          <a:xfrm>
            <a:off x="0" y="0"/>
            <a:ext cx="9144000" cy="6858000"/>
          </a:xfrm>
          <a:prstGeom prst="rect">
            <a:avLst/>
          </a:prstGeom>
          <a:noFill/>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78850" name="Picture 2" descr="Image result for Predictive Encoding diagram - PPT , images"/>
          <p:cNvPicPr>
            <a:picLocks noChangeAspect="1" noChangeArrowheads="1"/>
          </p:cNvPicPr>
          <p:nvPr/>
        </p:nvPicPr>
        <p:blipFill>
          <a:blip r:embed="rId3"/>
          <a:srcRect/>
          <a:stretch>
            <a:fillRect/>
          </a:stretch>
        </p:blipFill>
        <p:spPr bwMode="auto">
          <a:xfrm>
            <a:off x="0" y="0"/>
            <a:ext cx="9144000" cy="6858001"/>
          </a:xfrm>
          <a:prstGeom prst="rect">
            <a:avLst/>
          </a:prstGeom>
          <a:noFill/>
        </p:spPr>
      </p:pic>
      <p:sp>
        <p:nvSpPr>
          <p:cNvPr id="5" name="Rounded Rectangle 4"/>
          <p:cNvSpPr/>
          <p:nvPr/>
        </p:nvSpPr>
        <p:spPr>
          <a:xfrm>
            <a:off x="0" y="0"/>
            <a:ext cx="762000" cy="1676400"/>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79876" name="Picture 4" descr="Image result for Predictive Encoding diagram - PPT , images"/>
          <p:cNvPicPr>
            <a:picLocks noChangeAspect="1" noChangeArrowheads="1"/>
          </p:cNvPicPr>
          <p:nvPr/>
        </p:nvPicPr>
        <p:blipFill>
          <a:blip r:embed="rId2"/>
          <a:srcRect/>
          <a:stretch>
            <a:fillRect/>
          </a:stretch>
        </p:blipFill>
        <p:spPr bwMode="auto">
          <a:xfrm>
            <a:off x="0" y="-1"/>
            <a:ext cx="9144000" cy="6858001"/>
          </a:xfrm>
          <a:prstGeom prst="rect">
            <a:avLst/>
          </a:prstGeom>
          <a:noFill/>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77826" name="Picture 2" descr="Image result for Predictive Encoding diagram - PPT , images"/>
          <p:cNvPicPr>
            <a:picLocks noChangeAspect="1" noChangeArrowheads="1"/>
          </p:cNvPicPr>
          <p:nvPr/>
        </p:nvPicPr>
        <p:blipFill>
          <a:blip r:embed="rId2"/>
          <a:srcRect/>
          <a:stretch>
            <a:fillRect/>
          </a:stretch>
        </p:blipFill>
        <p:spPr bwMode="auto">
          <a:xfrm>
            <a:off x="0" y="0"/>
            <a:ext cx="9144000" cy="7162801"/>
          </a:xfrm>
          <a:prstGeom prst="rect">
            <a:avLst/>
          </a:prstGeom>
          <a:noFill/>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6082" name="Picture 2" descr="Image result for multimedia audio compression techniques- images,photos"/>
          <p:cNvPicPr>
            <a:picLocks noChangeAspect="1" noChangeArrowheads="1"/>
          </p:cNvPicPr>
          <p:nvPr/>
        </p:nvPicPr>
        <p:blipFill>
          <a:blip r:embed="rId2"/>
          <a:srcRect/>
          <a:stretch>
            <a:fillRect/>
          </a:stretch>
        </p:blipFill>
        <p:spPr bwMode="auto">
          <a:xfrm>
            <a:off x="0" y="0"/>
            <a:ext cx="9144000" cy="6858000"/>
          </a:xfrm>
          <a:prstGeom prst="rect">
            <a:avLst/>
          </a:prstGeom>
          <a:noFill/>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81922" name="Picture 2" descr="Related image"/>
          <p:cNvPicPr>
            <a:picLocks noChangeAspect="1" noChangeArrowheads="1"/>
          </p:cNvPicPr>
          <p:nvPr/>
        </p:nvPicPr>
        <p:blipFill>
          <a:blip r:embed="rId2"/>
          <a:srcRect/>
          <a:stretch>
            <a:fillRect/>
          </a:stretch>
        </p:blipFill>
        <p:spPr bwMode="auto">
          <a:xfrm>
            <a:off x="0" y="228600"/>
            <a:ext cx="9144000" cy="7162801"/>
          </a:xfrm>
          <a:prstGeom prst="rect">
            <a:avLst/>
          </a:prstGeom>
          <a:noFill/>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87042" name="AutoShape 2" descr="Image result for CELP - PPT Lectures"/>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87044" name="AutoShape 4" descr="Image result for CELP - PPT Lectures"/>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87046" name="Picture 6" descr="Image result for CELP - PPT Lectures"/>
          <p:cNvPicPr>
            <a:picLocks noChangeAspect="1" noChangeArrowheads="1"/>
          </p:cNvPicPr>
          <p:nvPr/>
        </p:nvPicPr>
        <p:blipFill>
          <a:blip r:embed="rId2"/>
          <a:srcRect/>
          <a:stretch>
            <a:fillRect/>
          </a:stretch>
        </p:blipFill>
        <p:spPr bwMode="auto">
          <a:xfrm>
            <a:off x="0" y="0"/>
            <a:ext cx="9144000" cy="7315201"/>
          </a:xfrm>
          <a:prstGeom prst="rect">
            <a:avLst/>
          </a:prstGeom>
          <a:noFill/>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88066" name="Picture 2" descr="Image result for CELP - PPT Lectures"/>
          <p:cNvPicPr>
            <a:picLocks noChangeAspect="1" noChangeArrowheads="1"/>
          </p:cNvPicPr>
          <p:nvPr/>
        </p:nvPicPr>
        <p:blipFill>
          <a:blip r:embed="rId2"/>
          <a:srcRect/>
          <a:stretch>
            <a:fillRect/>
          </a:stretch>
        </p:blipFill>
        <p:spPr bwMode="auto">
          <a:xfrm>
            <a:off x="0" y="0"/>
            <a:ext cx="9144000" cy="6858000"/>
          </a:xfrm>
          <a:prstGeom prst="rect">
            <a:avLst/>
          </a:prstGeom>
          <a:noFill/>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76802" name="Picture 2" descr="Image result for Predictive Encoding technique - PPT , images"/>
          <p:cNvPicPr>
            <a:picLocks noChangeAspect="1" noChangeArrowheads="1"/>
          </p:cNvPicPr>
          <p:nvPr/>
        </p:nvPicPr>
        <p:blipFill>
          <a:blip r:embed="rId2"/>
          <a:srcRect/>
          <a:stretch>
            <a:fillRect/>
          </a:stretch>
        </p:blipFill>
        <p:spPr bwMode="auto">
          <a:xfrm>
            <a:off x="0" y="304800"/>
            <a:ext cx="9144000" cy="7162801"/>
          </a:xfrm>
          <a:prstGeom prst="rect">
            <a:avLst/>
          </a:prstGeom>
          <a:noFill/>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86018" name="Picture 2" descr="Image result for Linear Predictive Coding - PPT , images"/>
          <p:cNvPicPr>
            <a:picLocks noChangeAspect="1" noChangeArrowheads="1"/>
          </p:cNvPicPr>
          <p:nvPr/>
        </p:nvPicPr>
        <p:blipFill>
          <a:blip r:embed="rId2"/>
          <a:srcRect/>
          <a:stretch>
            <a:fillRect/>
          </a:stretch>
        </p:blipFill>
        <p:spPr bwMode="auto">
          <a:xfrm>
            <a:off x="0" y="0"/>
            <a:ext cx="9144000" cy="6858000"/>
          </a:xfrm>
          <a:prstGeom prst="rect">
            <a:avLst/>
          </a:prstGeom>
          <a:noFill/>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87042" name="Picture 2" descr="Image result for Perceptual audio coding  diagram - PPT , images"/>
          <p:cNvPicPr>
            <a:picLocks noChangeAspect="1" noChangeArrowheads="1"/>
          </p:cNvPicPr>
          <p:nvPr/>
        </p:nvPicPr>
        <p:blipFill>
          <a:blip r:embed="rId2"/>
          <a:srcRect/>
          <a:stretch>
            <a:fillRect/>
          </a:stretch>
        </p:blipFill>
        <p:spPr bwMode="auto">
          <a:xfrm>
            <a:off x="0" y="-1"/>
            <a:ext cx="9144000" cy="6858001"/>
          </a:xfrm>
          <a:prstGeom prst="rect">
            <a:avLst/>
          </a:prstGeom>
          <a:noFill/>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82946" name="AutoShape 2" descr="Image result for Perceptual coding technique - PPT , images"/>
          <p:cNvSpPr>
            <a:spLocks noChangeAspect="1" noChangeArrowheads="1"/>
          </p:cNvSpPr>
          <p:nvPr/>
        </p:nvSpPr>
        <p:spPr bwMode="auto">
          <a:xfrm>
            <a:off x="63500" y="-136525"/>
            <a:ext cx="304800" cy="304800"/>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82948" name="AutoShape 4" descr="Image result for Perceptual coding technique - PPT , images"/>
          <p:cNvSpPr>
            <a:spLocks noChangeAspect="1" noChangeArrowheads="1"/>
          </p:cNvSpPr>
          <p:nvPr/>
        </p:nvSpPr>
        <p:spPr bwMode="auto">
          <a:xfrm>
            <a:off x="63500" y="-136525"/>
            <a:ext cx="304800" cy="304800"/>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82950" name="AutoShape 6" descr="Image result for Perceptual coding technique - PPT , images"/>
          <p:cNvSpPr>
            <a:spLocks noChangeAspect="1" noChangeArrowheads="1"/>
          </p:cNvSpPr>
          <p:nvPr/>
        </p:nvSpPr>
        <p:spPr bwMode="auto">
          <a:xfrm>
            <a:off x="63500" y="-136525"/>
            <a:ext cx="304800" cy="304800"/>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82951" name="Picture 7" descr="C:\Users\PARTHIV\Favorites\Downloads\Perceptual+Coding+(PC).jpg"/>
          <p:cNvPicPr>
            <a:picLocks noChangeAspect="1" noChangeArrowheads="1"/>
          </p:cNvPicPr>
          <p:nvPr/>
        </p:nvPicPr>
        <p:blipFill>
          <a:blip r:embed="rId2"/>
          <a:srcRect/>
          <a:stretch>
            <a:fillRect/>
          </a:stretch>
        </p:blipFill>
        <p:spPr bwMode="auto">
          <a:xfrm>
            <a:off x="0" y="0"/>
            <a:ext cx="9144000" cy="6858000"/>
          </a:xfrm>
          <a:prstGeom prst="rect">
            <a:avLst/>
          </a:prstGeom>
          <a:noFill/>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75778" name="Picture 2" descr="https://image1.slideserve.com/3355876/perception-frequency-representation-n.jpg"/>
          <p:cNvPicPr>
            <a:picLocks noChangeAspect="1" noChangeArrowheads="1"/>
          </p:cNvPicPr>
          <p:nvPr/>
        </p:nvPicPr>
        <p:blipFill>
          <a:blip r:embed="rId2"/>
          <a:srcRect/>
          <a:stretch>
            <a:fillRect/>
          </a:stretch>
        </p:blipFill>
        <p:spPr bwMode="auto">
          <a:xfrm>
            <a:off x="0" y="-1"/>
            <a:ext cx="9144000" cy="6858001"/>
          </a:xfrm>
          <a:prstGeom prst="rect">
            <a:avLst/>
          </a:prstGeom>
          <a:noFill/>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84994" name="Picture 2" descr="Image result for Perceptual audio coding  diagram - PPT , images"/>
          <p:cNvPicPr>
            <a:picLocks noChangeAspect="1" noChangeArrowheads="1"/>
          </p:cNvPicPr>
          <p:nvPr/>
        </p:nvPicPr>
        <p:blipFill>
          <a:blip r:embed="rId2"/>
          <a:srcRect/>
          <a:stretch>
            <a:fillRect/>
          </a:stretch>
        </p:blipFill>
        <p:spPr bwMode="auto">
          <a:xfrm>
            <a:off x="0" y="0"/>
            <a:ext cx="9144000" cy="6858000"/>
          </a:xfrm>
          <a:prstGeom prst="rect">
            <a:avLst/>
          </a:prstGeom>
          <a:noFill/>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86018" name="Picture 2" descr="Image result for Perceptual audio coding  diagram - PPT , images"/>
          <p:cNvPicPr>
            <a:picLocks noChangeAspect="1" noChangeArrowheads="1"/>
          </p:cNvPicPr>
          <p:nvPr/>
        </p:nvPicPr>
        <p:blipFill>
          <a:blip r:embed="rId2"/>
          <a:srcRect/>
          <a:stretch>
            <a:fillRect/>
          </a:stretch>
        </p:blipFill>
        <p:spPr bwMode="auto">
          <a:xfrm>
            <a:off x="0" y="0"/>
            <a:ext cx="9144000" cy="6858001"/>
          </a:xfrm>
          <a:prstGeom prst="rect">
            <a:avLst/>
          </a:prstGeom>
          <a:noFill/>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8130" name="Picture 2" descr="Related image"/>
          <p:cNvPicPr>
            <a:picLocks noChangeAspect="1" noChangeArrowheads="1"/>
          </p:cNvPicPr>
          <p:nvPr/>
        </p:nvPicPr>
        <p:blipFill>
          <a:blip r:embed="rId2"/>
          <a:srcRect/>
          <a:stretch>
            <a:fillRect/>
          </a:stretch>
        </p:blipFill>
        <p:spPr bwMode="auto">
          <a:xfrm>
            <a:off x="0" y="-1"/>
            <a:ext cx="9144000" cy="6858001"/>
          </a:xfrm>
          <a:prstGeom prst="rect">
            <a:avLst/>
          </a:prstGeom>
          <a:noFill/>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83970" name="Picture 2" descr="C:\Users\PARTHIV\Favorites\Downloads\Perceptual+Audio+Coding.jpg"/>
          <p:cNvPicPr>
            <a:picLocks noChangeAspect="1" noChangeArrowheads="1"/>
          </p:cNvPicPr>
          <p:nvPr/>
        </p:nvPicPr>
        <p:blipFill>
          <a:blip r:embed="rId2"/>
          <a:srcRect/>
          <a:stretch>
            <a:fillRect/>
          </a:stretch>
        </p:blipFill>
        <p:spPr bwMode="auto">
          <a:xfrm>
            <a:off x="0" y="0"/>
            <a:ext cx="9144000" cy="6858000"/>
          </a:xfrm>
          <a:prstGeom prst="rect">
            <a:avLst/>
          </a:prstGeom>
          <a:noFill/>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91138" name="Picture 2" descr="Image result for Perceptual coding technique - PPT , images"/>
          <p:cNvPicPr>
            <a:picLocks noChangeAspect="1" noChangeArrowheads="1"/>
          </p:cNvPicPr>
          <p:nvPr/>
        </p:nvPicPr>
        <p:blipFill>
          <a:blip r:embed="rId2"/>
          <a:srcRect/>
          <a:stretch>
            <a:fillRect/>
          </a:stretch>
        </p:blipFill>
        <p:spPr bwMode="auto">
          <a:xfrm>
            <a:off x="0" y="-1"/>
            <a:ext cx="9296400" cy="6858001"/>
          </a:xfrm>
          <a:prstGeom prst="rect">
            <a:avLst/>
          </a:prstGeom>
          <a:noFill/>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9458" name="Picture 2" descr="Related image"/>
          <p:cNvPicPr>
            <a:picLocks noChangeAspect="1" noChangeArrowheads="1"/>
          </p:cNvPicPr>
          <p:nvPr/>
        </p:nvPicPr>
        <p:blipFill>
          <a:blip r:embed="rId2"/>
          <a:srcRect/>
          <a:stretch>
            <a:fillRect/>
          </a:stretch>
        </p:blipFill>
        <p:spPr bwMode="auto">
          <a:xfrm>
            <a:off x="0" y="0"/>
            <a:ext cx="9144000" cy="6858000"/>
          </a:xfrm>
          <a:prstGeom prst="rect">
            <a:avLst/>
          </a:prstGeom>
          <a:noFill/>
        </p:spPr>
      </p:pic>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89090" name="Picture 2" descr="Image result for Perceptual audio coding  diagram - PPT , images"/>
          <p:cNvPicPr>
            <a:picLocks noChangeAspect="1" noChangeArrowheads="1"/>
          </p:cNvPicPr>
          <p:nvPr/>
        </p:nvPicPr>
        <p:blipFill>
          <a:blip r:embed="rId2"/>
          <a:srcRect/>
          <a:stretch>
            <a:fillRect/>
          </a:stretch>
        </p:blipFill>
        <p:spPr bwMode="auto">
          <a:xfrm>
            <a:off x="0" y="0"/>
            <a:ext cx="9144000" cy="6858000"/>
          </a:xfrm>
          <a:prstGeom prst="rect">
            <a:avLst/>
          </a:prstGeom>
          <a:noFill/>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90114" name="Picture 2" descr="Image result for Perceptual audio coding  diagram - PPT , images"/>
          <p:cNvPicPr>
            <a:picLocks noChangeAspect="1" noChangeArrowheads="1"/>
          </p:cNvPicPr>
          <p:nvPr/>
        </p:nvPicPr>
        <p:blipFill>
          <a:blip r:embed="rId2"/>
          <a:srcRect/>
          <a:stretch>
            <a:fillRect/>
          </a:stretch>
        </p:blipFill>
        <p:spPr bwMode="auto">
          <a:xfrm>
            <a:off x="0" y="0"/>
            <a:ext cx="9144000" cy="6858000"/>
          </a:xfrm>
          <a:prstGeom prst="rect">
            <a:avLst/>
          </a:prstGeom>
          <a:noFill/>
        </p:spPr>
      </p:pic>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t>Figure 1. The masking effects in the frequency domain. A masker inhibits perception of coexisting signals below the masking threshold.</a:t>
            </a:r>
            <a:endParaRPr lang="en-US" dirty="0"/>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71682" name="Picture 2" descr="Image result for GENERIC Audio Encoder - PPT , images"/>
          <p:cNvPicPr>
            <a:picLocks noChangeAspect="1" noChangeArrowheads="1"/>
          </p:cNvPicPr>
          <p:nvPr/>
        </p:nvPicPr>
        <p:blipFill>
          <a:blip r:embed="rId2"/>
          <a:srcRect/>
          <a:stretch>
            <a:fillRect/>
          </a:stretch>
        </p:blipFill>
        <p:spPr bwMode="auto">
          <a:xfrm>
            <a:off x="0" y="0"/>
            <a:ext cx="9144000" cy="6858000"/>
          </a:xfrm>
          <a:prstGeom prst="rect">
            <a:avLst/>
          </a:prstGeom>
          <a:noFill/>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57200" y="2286000"/>
            <a:ext cx="8458200" cy="1754326"/>
          </a:xfrm>
          <a:prstGeom prst="rect">
            <a:avLst/>
          </a:prstGeom>
        </p:spPr>
        <p:txBody>
          <a:bodyPr wrap="square">
            <a:spAutoFit/>
          </a:bodyPr>
          <a:lstStyle/>
          <a:p>
            <a:r>
              <a:rPr lang="en-US" sz="3600" dirty="0" smtClean="0"/>
              <a:t>Figure 2. The masking effects in the time domain. Masking occurs both before and after the masking signal.</a:t>
            </a:r>
            <a:endParaRPr lang="en-US" sz="3600" dirty="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457200" y="1828800"/>
            <a:ext cx="8229600" cy="4297363"/>
          </a:xfrm>
        </p:spPr>
        <p:txBody>
          <a:bodyPr/>
          <a:lstStyle/>
          <a:p>
            <a:endParaRPr lang="en-US" dirty="0"/>
          </a:p>
        </p:txBody>
      </p:sp>
      <p:sp>
        <p:nvSpPr>
          <p:cNvPr id="73730" name="AutoShape 2" descr="Image placeholder title"/>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73732" name="Picture 4" descr="Image placeholder title"/>
          <p:cNvPicPr>
            <a:picLocks noChangeAspect="1" noChangeArrowheads="1"/>
          </p:cNvPicPr>
          <p:nvPr/>
        </p:nvPicPr>
        <p:blipFill>
          <a:blip r:embed="rId2"/>
          <a:srcRect/>
          <a:stretch>
            <a:fillRect/>
          </a:stretch>
        </p:blipFill>
        <p:spPr bwMode="auto">
          <a:xfrm>
            <a:off x="0" y="0"/>
            <a:ext cx="9220200" cy="6858000"/>
          </a:xfrm>
          <a:prstGeom prst="rect">
            <a:avLst/>
          </a:prstGeom>
          <a:noFill/>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88066" name="Picture 2" descr="Image result for Perceptual audio coding  diagram - PPT , images"/>
          <p:cNvPicPr>
            <a:picLocks noChangeAspect="1" noChangeArrowheads="1"/>
          </p:cNvPicPr>
          <p:nvPr/>
        </p:nvPicPr>
        <p:blipFill>
          <a:blip r:embed="rId2"/>
          <a:srcRect/>
          <a:stretch>
            <a:fillRect/>
          </a:stretch>
        </p:blipFill>
        <p:spPr bwMode="auto">
          <a:xfrm>
            <a:off x="0" y="0"/>
            <a:ext cx="9144000" cy="6858000"/>
          </a:xfrm>
          <a:prstGeom prst="rect">
            <a:avLst/>
          </a:prstGeom>
          <a:noFill/>
        </p:spPr>
      </p:pic>
      <p:sp>
        <p:nvSpPr>
          <p:cNvPr id="5" name="Rounded Rectangle 4"/>
          <p:cNvSpPr/>
          <p:nvPr/>
        </p:nvSpPr>
        <p:spPr>
          <a:xfrm>
            <a:off x="0" y="6096000"/>
            <a:ext cx="9144000" cy="762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7170" name="Picture 2" descr="Related image"/>
          <p:cNvPicPr>
            <a:picLocks noChangeAspect="1" noChangeArrowheads="1"/>
          </p:cNvPicPr>
          <p:nvPr/>
        </p:nvPicPr>
        <p:blipFill>
          <a:blip r:embed="rId2"/>
          <a:srcRect/>
          <a:stretch>
            <a:fillRect/>
          </a:stretch>
        </p:blipFill>
        <p:spPr bwMode="auto">
          <a:xfrm>
            <a:off x="0" y="0"/>
            <a:ext cx="9144000" cy="6858000"/>
          </a:xfrm>
          <a:prstGeom prst="rect">
            <a:avLst/>
          </a:prstGeom>
          <a:noFill/>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9154" name="Picture 2" descr="Image result for multimedia audio compression techniques- images,photos"/>
          <p:cNvPicPr>
            <a:picLocks noChangeAspect="1" noChangeArrowheads="1"/>
          </p:cNvPicPr>
          <p:nvPr/>
        </p:nvPicPr>
        <p:blipFill>
          <a:blip r:embed="rId2"/>
          <a:srcRect/>
          <a:stretch>
            <a:fillRect/>
          </a:stretch>
        </p:blipFill>
        <p:spPr bwMode="auto">
          <a:xfrm>
            <a:off x="0" y="56732"/>
            <a:ext cx="9186314" cy="6801268"/>
          </a:xfrm>
          <a:prstGeom prst="rect">
            <a:avLst/>
          </a:prstGeom>
          <a:noFill/>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39938" name="Picture 2" descr="Related image"/>
          <p:cNvPicPr>
            <a:picLocks noChangeAspect="1" noChangeArrowheads="1"/>
          </p:cNvPicPr>
          <p:nvPr/>
        </p:nvPicPr>
        <p:blipFill>
          <a:blip r:embed="rId2"/>
          <a:srcRect/>
          <a:stretch>
            <a:fillRect/>
          </a:stretch>
        </p:blipFill>
        <p:spPr bwMode="auto">
          <a:xfrm>
            <a:off x="0" y="0"/>
            <a:ext cx="9144000" cy="6858000"/>
          </a:xfrm>
          <a:prstGeom prst="rect">
            <a:avLst/>
          </a:prstGeom>
          <a:noFill/>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28674" name="Picture 2" descr="Image result for multimedia audio compression techniques- images,photos"/>
          <p:cNvPicPr>
            <a:picLocks noChangeAspect="1" noChangeArrowheads="1"/>
          </p:cNvPicPr>
          <p:nvPr/>
        </p:nvPicPr>
        <p:blipFill>
          <a:blip r:embed="rId2"/>
          <a:srcRect/>
          <a:stretch>
            <a:fillRect/>
          </a:stretch>
        </p:blipFill>
        <p:spPr bwMode="auto">
          <a:xfrm>
            <a:off x="0" y="-1"/>
            <a:ext cx="10058400" cy="6858001"/>
          </a:xfrm>
          <a:prstGeom prst="rect">
            <a:avLst/>
          </a:prstGeom>
          <a:noFill/>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sp>
        <p:nvSpPr>
          <p:cNvPr id="70658" name="AutoShape 2" descr="Image result for multimedia audio compression techniques- images,photos"/>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70660" name="AutoShape 4" descr="Image result for multimedia audio compression techniques- images,photos"/>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70662" name="AutoShape 6" descr="Image result for multimedia audio compression techniques- images,photos"/>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70664" name="AutoShape 8" descr="Image result for multimedia audio compression techniques- images,photos"/>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70666" name="AutoShape 10" descr="Image result for multimedia audio compression techniques- images,photos"/>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70668" name="AutoShape 12" descr="Image result for multimedia audio compression techniques- images,photos"/>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70670" name="Picture 14" descr="Related image"/>
          <p:cNvPicPr>
            <a:picLocks noChangeAspect="1" noChangeArrowheads="1"/>
          </p:cNvPicPr>
          <p:nvPr/>
        </p:nvPicPr>
        <p:blipFill>
          <a:blip r:embed="rId2"/>
          <a:srcRect/>
          <a:stretch>
            <a:fillRect/>
          </a:stretch>
        </p:blipFill>
        <p:spPr bwMode="auto">
          <a:xfrm>
            <a:off x="0" y="0"/>
            <a:ext cx="9144000" cy="6858000"/>
          </a:xfrm>
          <a:prstGeom prst="rect">
            <a:avLst/>
          </a:prstGeom>
          <a:noFill/>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846</TotalTime>
  <Words>219</Words>
  <Application>Microsoft Office PowerPoint</Application>
  <PresentationFormat>On-screen Show (4:3)</PresentationFormat>
  <Paragraphs>10</Paragraphs>
  <Slides>60</Slides>
  <Notes>2</Notes>
  <HiddenSlides>0</HiddenSlides>
  <MMClips>0</MMClips>
  <ScaleCrop>false</ScaleCrop>
  <HeadingPairs>
    <vt:vector size="4" baseType="variant">
      <vt:variant>
        <vt:lpstr>Theme</vt:lpstr>
      </vt:variant>
      <vt:variant>
        <vt:i4>1</vt:i4>
      </vt:variant>
      <vt:variant>
        <vt:lpstr>Slide Titles</vt:lpstr>
      </vt:variant>
      <vt:variant>
        <vt:i4>60</vt:i4>
      </vt:variant>
    </vt:vector>
  </HeadingPairs>
  <TitlesOfParts>
    <vt:vector size="61" baseType="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lpstr>Slide 49</vt:lpstr>
      <vt:lpstr>Slide 50</vt:lpstr>
      <vt:lpstr>Slide 51</vt:lpstr>
      <vt:lpstr>Slide 52</vt:lpstr>
      <vt:lpstr>Slide 53</vt:lpstr>
      <vt:lpstr>Slide 54</vt:lpstr>
      <vt:lpstr>Slide 55</vt:lpstr>
      <vt:lpstr>Slide 56</vt:lpstr>
      <vt:lpstr>Slide 57</vt:lpstr>
      <vt:lpstr>Slide 58</vt:lpstr>
      <vt:lpstr>Slide 59</vt:lpstr>
      <vt:lpstr>Slide 60</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PARTHIV</dc:creator>
  <cp:lastModifiedBy>PARTHIV</cp:lastModifiedBy>
  <cp:revision>37</cp:revision>
  <dcterms:created xsi:type="dcterms:W3CDTF">2018-09-05T01:54:18Z</dcterms:created>
  <dcterms:modified xsi:type="dcterms:W3CDTF">2018-11-16T02:30:09Z</dcterms:modified>
</cp:coreProperties>
</file>